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cademy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ira Code" panose="020B0809050000020004" pitchFamily="49" charset="0"/>
      <p:regular r:id="rId28"/>
      <p:bold r:id="rId29"/>
    </p:embeddedFont>
    <p:embeddedFont>
      <p:font typeface="Fira Code Bold" panose="020B08090500000200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media" Target="../media/media6.mp4"/><Relationship Id="rId7" Type="http://schemas.openxmlformats.org/officeDocument/2006/relationships/image" Target="../media/image3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2.jpeg"/><Relationship Id="rId4" Type="http://schemas.openxmlformats.org/officeDocument/2006/relationships/video" Target="../media/media6.mp4"/><Relationship Id="rId9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atasets/yangxue/S2TLD/tree/main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www.cvlibs.net/datasets/kitti/eval_object.php?obj_benchmark=2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3.svg"/><Relationship Id="rId10" Type="http://schemas.openxmlformats.org/officeDocument/2006/relationships/hyperlink" Target="https://www.kaggle.com/datasets/mohadesehatyabi/iranian-traffic-sign-dataset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kaggle.com/datasets/chitholian/annotated-potholes-dataset/da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213417">
            <a:off x="308094" y="7930658"/>
            <a:ext cx="19648014" cy="2453706"/>
            <a:chOff x="0" y="0"/>
            <a:chExt cx="5174786" cy="6462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4786" cy="646243"/>
            </a:xfrm>
            <a:custGeom>
              <a:avLst/>
              <a:gdLst/>
              <a:ahLst/>
              <a:cxnLst/>
              <a:rect l="l" t="t" r="r" b="b"/>
              <a:pathLst>
                <a:path w="5174786" h="646243">
                  <a:moveTo>
                    <a:pt x="0" y="0"/>
                  </a:moveTo>
                  <a:lnTo>
                    <a:pt x="5174786" y="0"/>
                  </a:lnTo>
                  <a:lnTo>
                    <a:pt x="5174786" y="646243"/>
                  </a:lnTo>
                  <a:lnTo>
                    <a:pt x="0" y="6462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4786" cy="684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941883"/>
            <a:ext cx="7975802" cy="291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9323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REAL-TIME OBJECT DETECTION  </a:t>
            </a:r>
          </a:p>
        </p:txBody>
      </p:sp>
      <p:sp>
        <p:nvSpPr>
          <p:cNvPr id="6" name="Freeform 6"/>
          <p:cNvSpPr/>
          <p:nvPr/>
        </p:nvSpPr>
        <p:spPr>
          <a:xfrm>
            <a:off x="7944067" y="4499969"/>
            <a:ext cx="9315233" cy="4758331"/>
          </a:xfrm>
          <a:custGeom>
            <a:avLst/>
            <a:gdLst/>
            <a:ahLst/>
            <a:cxnLst/>
            <a:rect l="l" t="t" r="r" b="b"/>
            <a:pathLst>
              <a:path w="9315233" h="4758331">
                <a:moveTo>
                  <a:pt x="0" y="0"/>
                </a:moveTo>
                <a:lnTo>
                  <a:pt x="9315233" y="0"/>
                </a:lnTo>
                <a:lnTo>
                  <a:pt x="9315233" y="4758331"/>
                </a:lnTo>
                <a:lnTo>
                  <a:pt x="0" y="475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06" t="-48433" r="-37110" b="-4605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348587" y="6613898"/>
            <a:ext cx="732924" cy="90247"/>
            <a:chOff x="0" y="0"/>
            <a:chExt cx="193033" cy="237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33" cy="23769"/>
            </a:xfrm>
            <a:custGeom>
              <a:avLst/>
              <a:gdLst/>
              <a:ahLst/>
              <a:cxnLst/>
              <a:rect l="l" t="t" r="r" b="b"/>
              <a:pathLst>
                <a:path w="193033" h="23769">
                  <a:moveTo>
                    <a:pt x="0" y="0"/>
                  </a:moveTo>
                  <a:lnTo>
                    <a:pt x="193033" y="0"/>
                  </a:lnTo>
                  <a:lnTo>
                    <a:pt x="193033" y="23769"/>
                  </a:lnTo>
                  <a:lnTo>
                    <a:pt x="0" y="237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93033" cy="2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930318" y="2526460"/>
            <a:ext cx="3328982" cy="1063296"/>
          </a:xfrm>
          <a:custGeom>
            <a:avLst/>
            <a:gdLst/>
            <a:ahLst/>
            <a:cxnLst/>
            <a:rect l="l" t="t" r="r" b="b"/>
            <a:pathLst>
              <a:path w="3328982" h="1063296">
                <a:moveTo>
                  <a:pt x="0" y="0"/>
                </a:moveTo>
                <a:lnTo>
                  <a:pt x="3328982" y="0"/>
                </a:lnTo>
                <a:lnTo>
                  <a:pt x="3328982" y="1063296"/>
                </a:lnTo>
                <a:lnTo>
                  <a:pt x="0" y="1063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90810" y="5872930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0" y="0"/>
                </a:lnTo>
                <a:lnTo>
                  <a:pt x="2333990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696138" y="9144644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377162" y="4943984"/>
            <a:ext cx="732924" cy="90247"/>
            <a:chOff x="0" y="0"/>
            <a:chExt cx="193033" cy="237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033" cy="23769"/>
            </a:xfrm>
            <a:custGeom>
              <a:avLst/>
              <a:gdLst/>
              <a:ahLst/>
              <a:cxnLst/>
              <a:rect l="l" t="t" r="r" b="b"/>
              <a:pathLst>
                <a:path w="193033" h="23769">
                  <a:moveTo>
                    <a:pt x="0" y="0"/>
                  </a:moveTo>
                  <a:lnTo>
                    <a:pt x="193033" y="0"/>
                  </a:lnTo>
                  <a:lnTo>
                    <a:pt x="193033" y="23769"/>
                  </a:lnTo>
                  <a:lnTo>
                    <a:pt x="0" y="237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193033" cy="2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93720" y="5345347"/>
            <a:ext cx="2699807" cy="118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9323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FOR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45488" y="7161345"/>
            <a:ext cx="9521073" cy="182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5"/>
              </a:lnSpc>
            </a:pPr>
            <a:r>
              <a:rPr lang="en-US" sz="8223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AUTONOMOUS VEHICLES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06457"/>
            <a:ext cx="7598374" cy="4274086"/>
          </a:xfrm>
          <a:custGeom>
            <a:avLst/>
            <a:gdLst/>
            <a:ahLst/>
            <a:cxnLst/>
            <a:rect l="l" t="t" r="r" b="b"/>
            <a:pathLst>
              <a:path w="7598374" h="4274086">
                <a:moveTo>
                  <a:pt x="0" y="0"/>
                </a:moveTo>
                <a:lnTo>
                  <a:pt x="7598374" y="0"/>
                </a:lnTo>
                <a:lnTo>
                  <a:pt x="7598374" y="4274086"/>
                </a:lnTo>
                <a:lnTo>
                  <a:pt x="0" y="4274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60926" y="3006457"/>
            <a:ext cx="7598374" cy="4274086"/>
          </a:xfrm>
          <a:custGeom>
            <a:avLst/>
            <a:gdLst/>
            <a:ahLst/>
            <a:cxnLst/>
            <a:rect l="l" t="t" r="r" b="b"/>
            <a:pathLst>
              <a:path w="7598374" h="4274086">
                <a:moveTo>
                  <a:pt x="0" y="0"/>
                </a:moveTo>
                <a:lnTo>
                  <a:pt x="7598374" y="0"/>
                </a:lnTo>
                <a:lnTo>
                  <a:pt x="7598374" y="4274086"/>
                </a:lnTo>
                <a:lnTo>
                  <a:pt x="0" y="4274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33150" y="2278256"/>
            <a:ext cx="10821701" cy="49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3897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EXAMPLE ON LOW LIGHT TEST CASE: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25470" y="6366398"/>
            <a:ext cx="732924" cy="90247"/>
            <a:chOff x="0" y="0"/>
            <a:chExt cx="193033" cy="237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033" cy="23769"/>
            </a:xfrm>
            <a:custGeom>
              <a:avLst/>
              <a:gdLst/>
              <a:ahLst/>
              <a:cxnLst/>
              <a:rect l="l" t="t" r="r" b="b"/>
              <a:pathLst>
                <a:path w="193033" h="23769">
                  <a:moveTo>
                    <a:pt x="0" y="0"/>
                  </a:moveTo>
                  <a:lnTo>
                    <a:pt x="193033" y="0"/>
                  </a:lnTo>
                  <a:lnTo>
                    <a:pt x="193033" y="23769"/>
                  </a:lnTo>
                  <a:lnTo>
                    <a:pt x="0" y="237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93033" cy="2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930318" y="1028700"/>
            <a:ext cx="3328982" cy="1063296"/>
          </a:xfrm>
          <a:custGeom>
            <a:avLst/>
            <a:gdLst/>
            <a:ahLst/>
            <a:cxnLst/>
            <a:rect l="l" t="t" r="r" b="b"/>
            <a:pathLst>
              <a:path w="3328982" h="1063296">
                <a:moveTo>
                  <a:pt x="0" y="0"/>
                </a:moveTo>
                <a:lnTo>
                  <a:pt x="3328982" y="0"/>
                </a:lnTo>
                <a:lnTo>
                  <a:pt x="3328982" y="1063296"/>
                </a:lnTo>
                <a:lnTo>
                  <a:pt x="0" y="1063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271528" y="8195004"/>
            <a:ext cx="3328982" cy="1063296"/>
          </a:xfrm>
          <a:custGeom>
            <a:avLst/>
            <a:gdLst/>
            <a:ahLst/>
            <a:cxnLst/>
            <a:rect l="l" t="t" r="r" b="b"/>
            <a:pathLst>
              <a:path w="3328982" h="1063296">
                <a:moveTo>
                  <a:pt x="3328982" y="0"/>
                </a:moveTo>
                <a:lnTo>
                  <a:pt x="0" y="0"/>
                </a:lnTo>
                <a:lnTo>
                  <a:pt x="0" y="1063296"/>
                </a:lnTo>
                <a:lnTo>
                  <a:pt x="3328982" y="1063296"/>
                </a:lnTo>
                <a:lnTo>
                  <a:pt x="33289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110540" y="6067544"/>
            <a:ext cx="6148760" cy="3190756"/>
            <a:chOff x="0" y="0"/>
            <a:chExt cx="4309474" cy="22363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09474" cy="2236301"/>
            </a:xfrm>
            <a:custGeom>
              <a:avLst/>
              <a:gdLst/>
              <a:ahLst/>
              <a:cxnLst/>
              <a:rect l="l" t="t" r="r" b="b"/>
              <a:pathLst>
                <a:path w="4309474" h="2236301">
                  <a:moveTo>
                    <a:pt x="4071349" y="0"/>
                  </a:moveTo>
                  <a:lnTo>
                    <a:pt x="4309474" y="238125"/>
                  </a:lnTo>
                  <a:lnTo>
                    <a:pt x="4309474" y="1998176"/>
                  </a:lnTo>
                  <a:lnTo>
                    <a:pt x="4071349" y="2236301"/>
                  </a:lnTo>
                  <a:lnTo>
                    <a:pt x="238125" y="2236301"/>
                  </a:lnTo>
                  <a:lnTo>
                    <a:pt x="0" y="1998176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071349" y="0"/>
                  </a:lnTo>
                  <a:close/>
                </a:path>
              </a:pathLst>
            </a:custGeom>
            <a:blipFill>
              <a:blip r:embed="rId4"/>
              <a:stretch>
                <a:fillRect t="-14195" b="-1419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1133475"/>
            <a:ext cx="8391458" cy="53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6"/>
              </a:lnSpc>
            </a:pPr>
            <a:r>
              <a:rPr lang="en-US" sz="4184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CHALLENGES &amp; SOLUTIONS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247827"/>
            <a:ext cx="5708529" cy="376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b="1" dirty="0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CHALLENGE</a:t>
            </a:r>
          </a:p>
          <a:p>
            <a:pPr algn="ctr">
              <a:lnSpc>
                <a:spcPts val="3899"/>
              </a:lnSpc>
            </a:pPr>
            <a:endParaRPr lang="en-US" sz="2999" b="1" dirty="0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algn="ctr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LOW LIGHT DETECTION</a:t>
            </a:r>
          </a:p>
          <a:p>
            <a:pPr algn="ctr">
              <a:lnSpc>
                <a:spcPts val="3639"/>
              </a:lnSpc>
            </a:pPr>
            <a:endParaRPr lang="en-US" sz="2799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ctr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CLASS IMBALANCE</a:t>
            </a:r>
          </a:p>
          <a:p>
            <a:pPr algn="ctr">
              <a:lnSpc>
                <a:spcPts val="3639"/>
              </a:lnSpc>
            </a:pPr>
            <a:endParaRPr lang="en-US" sz="2799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ctr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DEPLOYMENT COMPLEXITY</a:t>
            </a:r>
          </a:p>
          <a:p>
            <a:pPr algn="ctr">
              <a:lnSpc>
                <a:spcPts val="3639"/>
              </a:lnSpc>
            </a:pPr>
            <a:endParaRPr lang="en-US" sz="2799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05894" y="2247827"/>
            <a:ext cx="6648848" cy="3298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b="1" dirty="0" err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SoLUTION</a:t>
            </a:r>
            <a:endParaRPr lang="en-US" sz="2999" b="1" dirty="0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algn="ctr">
              <a:lnSpc>
                <a:spcPts val="3899"/>
              </a:lnSpc>
            </a:pPr>
            <a:endParaRPr lang="en-US" sz="2999" b="1" dirty="0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algn="ctr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AUGMENTATION</a:t>
            </a:r>
          </a:p>
          <a:p>
            <a:pPr algn="ctr">
              <a:lnSpc>
                <a:spcPts val="3639"/>
              </a:lnSpc>
            </a:pPr>
            <a:endParaRPr lang="en-US" sz="2799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ctr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OVERSAMPLING + CLASS WEIGHTING</a:t>
            </a:r>
          </a:p>
          <a:p>
            <a:pPr algn="ctr">
              <a:lnSpc>
                <a:spcPts val="3639"/>
              </a:lnSpc>
            </a:pPr>
            <a:endParaRPr lang="en-US" sz="2799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ctr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MULTI-MODEL INFERENCE PIPELINE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51035" y="3912082"/>
            <a:ext cx="732924" cy="90247"/>
            <a:chOff x="0" y="0"/>
            <a:chExt cx="193033" cy="237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033" cy="23769"/>
            </a:xfrm>
            <a:custGeom>
              <a:avLst/>
              <a:gdLst/>
              <a:ahLst/>
              <a:cxnLst/>
              <a:rect l="l" t="t" r="r" b="b"/>
              <a:pathLst>
                <a:path w="193033" h="23769">
                  <a:moveTo>
                    <a:pt x="0" y="0"/>
                  </a:moveTo>
                  <a:lnTo>
                    <a:pt x="193033" y="0"/>
                  </a:lnTo>
                  <a:lnTo>
                    <a:pt x="193033" y="23769"/>
                  </a:lnTo>
                  <a:lnTo>
                    <a:pt x="0" y="237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93033" cy="2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57574" y="613197"/>
            <a:ext cx="2601726" cy="831006"/>
          </a:xfrm>
          <a:custGeom>
            <a:avLst/>
            <a:gdLst/>
            <a:ahLst/>
            <a:cxnLst/>
            <a:rect l="l" t="t" r="r" b="b"/>
            <a:pathLst>
              <a:path w="2601726" h="831006">
                <a:moveTo>
                  <a:pt x="0" y="0"/>
                </a:moveTo>
                <a:lnTo>
                  <a:pt x="2601726" y="0"/>
                </a:lnTo>
                <a:lnTo>
                  <a:pt x="2601726" y="831006"/>
                </a:lnTo>
                <a:lnTo>
                  <a:pt x="0" y="831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038836"/>
            <a:ext cx="3639998" cy="1162636"/>
          </a:xfrm>
          <a:custGeom>
            <a:avLst/>
            <a:gdLst/>
            <a:ahLst/>
            <a:cxnLst/>
            <a:rect l="l" t="t" r="r" b="b"/>
            <a:pathLst>
              <a:path w="3639998" h="1162636">
                <a:moveTo>
                  <a:pt x="0" y="0"/>
                </a:moveTo>
                <a:lnTo>
                  <a:pt x="3639998" y="0"/>
                </a:lnTo>
                <a:lnTo>
                  <a:pt x="3639998" y="1162636"/>
                </a:lnTo>
                <a:lnTo>
                  <a:pt x="0" y="1162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96138" y="9144644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069454" y="2157821"/>
            <a:ext cx="6908265" cy="6462333"/>
            <a:chOff x="0" y="0"/>
            <a:chExt cx="6858702" cy="64159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58702" cy="6415969"/>
            </a:xfrm>
            <a:custGeom>
              <a:avLst/>
              <a:gdLst/>
              <a:ahLst/>
              <a:cxnLst/>
              <a:rect l="l" t="t" r="r" b="b"/>
              <a:pathLst>
                <a:path w="6858702" h="6415969">
                  <a:moveTo>
                    <a:pt x="6620577" y="0"/>
                  </a:moveTo>
                  <a:lnTo>
                    <a:pt x="6858702" y="238125"/>
                  </a:lnTo>
                  <a:lnTo>
                    <a:pt x="6858702" y="6177844"/>
                  </a:lnTo>
                  <a:lnTo>
                    <a:pt x="6620577" y="6415969"/>
                  </a:lnTo>
                  <a:lnTo>
                    <a:pt x="238125" y="6415969"/>
                  </a:lnTo>
                  <a:lnTo>
                    <a:pt x="0" y="617784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620577" y="0"/>
                  </a:lnTo>
                  <a:close/>
                </a:path>
              </a:pathLst>
            </a:custGeom>
            <a:blipFill>
              <a:blip r:embed="rId6"/>
              <a:stretch>
                <a:fillRect l="-58101" r="-820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232871"/>
            <a:ext cx="10038745" cy="134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5996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MLOPS &amp; MONITORING WITH MLFLOW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2164" y="3762603"/>
            <a:ext cx="5675570" cy="237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2" lvl="1" indent="-313051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EXPERIMENT TRACKING</a:t>
            </a:r>
          </a:p>
          <a:p>
            <a:pPr algn="l">
              <a:lnSpc>
                <a:spcPts val="3769"/>
              </a:lnSpc>
            </a:pPr>
            <a:endParaRPr lang="en-US" sz="28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626102" lvl="1" indent="-313051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PERFORMANCE MONITORING</a:t>
            </a:r>
          </a:p>
          <a:p>
            <a:pPr algn="l">
              <a:lnSpc>
                <a:spcPts val="3769"/>
              </a:lnSpc>
            </a:pPr>
            <a:endParaRPr lang="en-US" sz="28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626102" lvl="1" indent="-313051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OPTIMAL TRAINING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2164" y="2890385"/>
            <a:ext cx="2502372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FEATURES: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72213" y="9134226"/>
            <a:ext cx="1287087" cy="70605"/>
            <a:chOff x="0" y="0"/>
            <a:chExt cx="338986" cy="185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8986" cy="18596"/>
            </a:xfrm>
            <a:custGeom>
              <a:avLst/>
              <a:gdLst/>
              <a:ahLst/>
              <a:cxnLst/>
              <a:rect l="l" t="t" r="r" b="b"/>
              <a:pathLst>
                <a:path w="338986" h="18596">
                  <a:moveTo>
                    <a:pt x="0" y="0"/>
                  </a:moveTo>
                  <a:lnTo>
                    <a:pt x="338986" y="0"/>
                  </a:lnTo>
                  <a:lnTo>
                    <a:pt x="338986" y="18596"/>
                  </a:lnTo>
                  <a:lnTo>
                    <a:pt x="0" y="185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338986" cy="18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9453" y="2638435"/>
            <a:ext cx="2727731" cy="871253"/>
          </a:xfrm>
          <a:custGeom>
            <a:avLst/>
            <a:gdLst/>
            <a:ahLst/>
            <a:cxnLst/>
            <a:rect l="l" t="t" r="r" b="b"/>
            <a:pathLst>
              <a:path w="2727731" h="871253">
                <a:moveTo>
                  <a:pt x="0" y="0"/>
                </a:moveTo>
                <a:lnTo>
                  <a:pt x="2727730" y="0"/>
                </a:lnTo>
                <a:lnTo>
                  <a:pt x="2727730" y="871253"/>
                </a:lnTo>
                <a:lnTo>
                  <a:pt x="0" y="871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49453" y="3950031"/>
            <a:ext cx="8049074" cy="5828081"/>
            <a:chOff x="0" y="0"/>
            <a:chExt cx="11328844" cy="82028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28844" cy="8202859"/>
            </a:xfrm>
            <a:custGeom>
              <a:avLst/>
              <a:gdLst/>
              <a:ahLst/>
              <a:cxnLst/>
              <a:rect l="l" t="t" r="r" b="b"/>
              <a:pathLst>
                <a:path w="11328844" h="8202859">
                  <a:moveTo>
                    <a:pt x="1116882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8042839"/>
                  </a:lnTo>
                  <a:lnTo>
                    <a:pt x="160020" y="8202859"/>
                  </a:lnTo>
                  <a:lnTo>
                    <a:pt x="11168824" y="8202859"/>
                  </a:lnTo>
                  <a:lnTo>
                    <a:pt x="11328844" y="8042839"/>
                  </a:lnTo>
                  <a:lnTo>
                    <a:pt x="11328844" y="160020"/>
                  </a:lnTo>
                  <a:lnTo>
                    <a:pt x="11168824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63500" y="101600"/>
              <a:ext cx="11201844" cy="8037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544278" y="3396032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46259" y="2638435"/>
            <a:ext cx="2727731" cy="871253"/>
          </a:xfrm>
          <a:custGeom>
            <a:avLst/>
            <a:gdLst/>
            <a:ahLst/>
            <a:cxnLst/>
            <a:rect l="l" t="t" r="r" b="b"/>
            <a:pathLst>
              <a:path w="2727731" h="871253">
                <a:moveTo>
                  <a:pt x="0" y="0"/>
                </a:moveTo>
                <a:lnTo>
                  <a:pt x="2727731" y="0"/>
                </a:lnTo>
                <a:lnTo>
                  <a:pt x="2727731" y="871253"/>
                </a:lnTo>
                <a:lnTo>
                  <a:pt x="0" y="871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303618" y="2900340"/>
            <a:ext cx="6955682" cy="4486321"/>
          </a:xfrm>
          <a:custGeom>
            <a:avLst/>
            <a:gdLst/>
            <a:ahLst/>
            <a:cxnLst/>
            <a:rect l="l" t="t" r="r" b="b"/>
            <a:pathLst>
              <a:path w="6955682" h="4486321">
                <a:moveTo>
                  <a:pt x="0" y="0"/>
                </a:moveTo>
                <a:lnTo>
                  <a:pt x="6955682" y="0"/>
                </a:lnTo>
                <a:lnTo>
                  <a:pt x="6955682" y="4486320"/>
                </a:lnTo>
                <a:lnTo>
                  <a:pt x="0" y="4486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265660"/>
            <a:ext cx="14444860" cy="108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3"/>
              </a:lnSpc>
            </a:pPr>
            <a:r>
              <a:rPr lang="en-US" sz="8544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 FINAL OUTCOMES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4731" y="4110076"/>
            <a:ext cx="7838517" cy="547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REAL-TIME OBJECT DETECTION MODEL DEPLOYED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STRONG ACCURACY (MAP50B &gt; 75%) AND FAST INFERENCE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SCALABLE SYSTEM WITH MONITORING AND RETRAINING CAPABILITIES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READY FOR REAL-WORLD AUTONOMOUS VEHICLE APPLICATIONS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38250"/>
            <a:ext cx="11193953" cy="113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8853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FUTURE WORK</a:t>
            </a:r>
          </a:p>
        </p:txBody>
      </p:sp>
      <p:sp>
        <p:nvSpPr>
          <p:cNvPr id="3" name="Freeform 3"/>
          <p:cNvSpPr/>
          <p:nvPr/>
        </p:nvSpPr>
        <p:spPr>
          <a:xfrm>
            <a:off x="16696138" y="9144644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26819" y="3058384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70082" y="1328913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0" y="0"/>
                </a:lnTo>
                <a:lnTo>
                  <a:pt x="2333990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563974"/>
            <a:ext cx="10039455" cy="730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ADD OBJECT TRACKING (DEEP SORT)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SENSOR FUSION (LIDAR + CAMERA)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MORE CLASSES (E.G., ROAD CONDITIONS, ANIMALS)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MORE DATA AUGMENTATION TO FIT MORE ENVIROMENTS AND CROPPED CLASSES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ADAPTING THE SYSTEM FOR DEPLOYMENT ON EDGE DEVICES</a:t>
            </a:r>
          </a:p>
          <a:p>
            <a:pPr algn="l">
              <a:lnSpc>
                <a:spcPts val="3639"/>
              </a:lnSpc>
            </a:pPr>
            <a:endParaRPr lang="en-US" sz="27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CONNECTING REAL-TIME DETECTIONS TO SMART CITY INFRASTRUCTURES FOR TRAFFIC MONITORING AND INCIDENT DETECTION.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368066" y="4578798"/>
            <a:ext cx="6651497" cy="3307141"/>
            <a:chOff x="0" y="0"/>
            <a:chExt cx="10220137" cy="50814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20137" cy="5081478"/>
            </a:xfrm>
            <a:custGeom>
              <a:avLst/>
              <a:gdLst/>
              <a:ahLst/>
              <a:cxnLst/>
              <a:rect l="l" t="t" r="r" b="b"/>
              <a:pathLst>
                <a:path w="10220137" h="5081478">
                  <a:moveTo>
                    <a:pt x="1006011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4921458"/>
                  </a:lnTo>
                  <a:lnTo>
                    <a:pt x="160020" y="5081478"/>
                  </a:lnTo>
                  <a:lnTo>
                    <a:pt x="10060117" y="5081478"/>
                  </a:lnTo>
                  <a:lnTo>
                    <a:pt x="10220137" y="4921458"/>
                  </a:lnTo>
                  <a:lnTo>
                    <a:pt x="10220137" y="160020"/>
                  </a:lnTo>
                  <a:lnTo>
                    <a:pt x="10060117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63500" y="101600"/>
              <a:ext cx="10093137" cy="4916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26202" y="4876958"/>
            <a:ext cx="5735224" cy="2710821"/>
            <a:chOff x="0" y="0"/>
            <a:chExt cx="4742401" cy="22415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42400" cy="2241552"/>
            </a:xfrm>
            <a:custGeom>
              <a:avLst/>
              <a:gdLst/>
              <a:ahLst/>
              <a:cxnLst/>
              <a:rect l="l" t="t" r="r" b="b"/>
              <a:pathLst>
                <a:path w="4742400" h="2241552">
                  <a:moveTo>
                    <a:pt x="4504275" y="0"/>
                  </a:moveTo>
                  <a:lnTo>
                    <a:pt x="4742400" y="238125"/>
                  </a:lnTo>
                  <a:lnTo>
                    <a:pt x="4742400" y="2003427"/>
                  </a:lnTo>
                  <a:lnTo>
                    <a:pt x="4504275" y="2241552"/>
                  </a:lnTo>
                  <a:lnTo>
                    <a:pt x="238125" y="2241552"/>
                  </a:lnTo>
                  <a:lnTo>
                    <a:pt x="0" y="2003427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504275" y="0"/>
                  </a:lnTo>
                  <a:close/>
                </a:path>
              </a:pathLst>
            </a:custGeom>
            <a:blipFill>
              <a:blip r:embed="rId6"/>
              <a:stretch>
                <a:fillRect t="-9503" b="-9503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977279" y="7151023"/>
            <a:ext cx="1282021" cy="409485"/>
          </a:xfrm>
          <a:custGeom>
            <a:avLst/>
            <a:gdLst/>
            <a:ahLst/>
            <a:cxnLst/>
            <a:rect l="l" t="t" r="r" b="b"/>
            <a:pathLst>
              <a:path w="1282021" h="409485">
                <a:moveTo>
                  <a:pt x="1282021" y="0"/>
                </a:moveTo>
                <a:lnTo>
                  <a:pt x="0" y="0"/>
                </a:lnTo>
                <a:lnTo>
                  <a:pt x="0" y="409485"/>
                </a:lnTo>
                <a:lnTo>
                  <a:pt x="1282021" y="409485"/>
                </a:lnTo>
                <a:lnTo>
                  <a:pt x="1282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657" r="657"/>
          <a:stretch>
            <a:fillRect/>
          </a:stretch>
        </p:blipFill>
        <p:spPr>
          <a:xfrm>
            <a:off x="2666202" y="1866944"/>
            <a:ext cx="12955595" cy="73846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85779" y="1162050"/>
            <a:ext cx="6116442" cy="70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sz="5544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DEMO /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977279" y="7151023"/>
            <a:ext cx="1282021" cy="409485"/>
          </a:xfrm>
          <a:custGeom>
            <a:avLst/>
            <a:gdLst/>
            <a:ahLst/>
            <a:cxnLst/>
            <a:rect l="l" t="t" r="r" b="b"/>
            <a:pathLst>
              <a:path w="1282021" h="409485">
                <a:moveTo>
                  <a:pt x="1282021" y="0"/>
                </a:moveTo>
                <a:lnTo>
                  <a:pt x="0" y="0"/>
                </a:lnTo>
                <a:lnTo>
                  <a:pt x="0" y="409485"/>
                </a:lnTo>
                <a:lnTo>
                  <a:pt x="1282021" y="409485"/>
                </a:lnTo>
                <a:lnTo>
                  <a:pt x="1282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657" r="657"/>
          <a:stretch>
            <a:fillRect/>
          </a:stretch>
        </p:blipFill>
        <p:spPr>
          <a:xfrm>
            <a:off x="2666202" y="1866944"/>
            <a:ext cx="12955595" cy="73846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85779" y="1162050"/>
            <a:ext cx="6116442" cy="70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sz="5544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DEMO /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986804" y="7151023"/>
            <a:ext cx="1282021" cy="409485"/>
          </a:xfrm>
          <a:custGeom>
            <a:avLst/>
            <a:gdLst/>
            <a:ahLst/>
            <a:cxnLst/>
            <a:rect l="l" t="t" r="r" b="b"/>
            <a:pathLst>
              <a:path w="1282021" h="409485">
                <a:moveTo>
                  <a:pt x="1282021" y="0"/>
                </a:moveTo>
                <a:lnTo>
                  <a:pt x="0" y="0"/>
                </a:lnTo>
                <a:lnTo>
                  <a:pt x="0" y="409485"/>
                </a:lnTo>
                <a:lnTo>
                  <a:pt x="1282021" y="409485"/>
                </a:lnTo>
                <a:lnTo>
                  <a:pt x="1282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666202" y="1866944"/>
            <a:ext cx="12955595" cy="72875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85779" y="1162050"/>
            <a:ext cx="6116442" cy="70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sz="5544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DEMO /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977279" y="7151023"/>
            <a:ext cx="1282021" cy="409485"/>
          </a:xfrm>
          <a:custGeom>
            <a:avLst/>
            <a:gdLst/>
            <a:ahLst/>
            <a:cxnLst/>
            <a:rect l="l" t="t" r="r" b="b"/>
            <a:pathLst>
              <a:path w="1282021" h="409485">
                <a:moveTo>
                  <a:pt x="1282021" y="0"/>
                </a:moveTo>
                <a:lnTo>
                  <a:pt x="0" y="0"/>
                </a:lnTo>
                <a:lnTo>
                  <a:pt x="0" y="409485"/>
                </a:lnTo>
                <a:lnTo>
                  <a:pt x="1282021" y="409485"/>
                </a:lnTo>
                <a:lnTo>
                  <a:pt x="12820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85779" y="1162050"/>
            <a:ext cx="6116442" cy="70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sz="5544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DEMO / VIDEO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666202" y="1866944"/>
            <a:ext cx="12955595" cy="7287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F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977279" y="7151023"/>
            <a:ext cx="1282021" cy="409485"/>
          </a:xfrm>
          <a:custGeom>
            <a:avLst/>
            <a:gdLst/>
            <a:ahLst/>
            <a:cxnLst/>
            <a:rect l="l" t="t" r="r" b="b"/>
            <a:pathLst>
              <a:path w="1282021" h="409485">
                <a:moveTo>
                  <a:pt x="1282021" y="0"/>
                </a:moveTo>
                <a:lnTo>
                  <a:pt x="0" y="0"/>
                </a:lnTo>
                <a:lnTo>
                  <a:pt x="0" y="409485"/>
                </a:lnTo>
                <a:lnTo>
                  <a:pt x="1282021" y="409485"/>
                </a:lnTo>
                <a:lnTo>
                  <a:pt x="12820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657" b="657"/>
          <a:stretch>
            <a:fillRect/>
          </a:stretch>
        </p:blipFill>
        <p:spPr>
          <a:xfrm>
            <a:off x="0" y="0"/>
            <a:ext cx="5863590" cy="1028700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657" b="657"/>
          <a:stretch>
            <a:fillRect/>
          </a:stretch>
        </p:blipFill>
        <p:spPr>
          <a:xfrm>
            <a:off x="12424410" y="0"/>
            <a:ext cx="5863590" cy="102870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5863590" y="4270517"/>
            <a:ext cx="6206775" cy="3289992"/>
          </a:xfrm>
          <a:custGeom>
            <a:avLst/>
            <a:gdLst/>
            <a:ahLst/>
            <a:cxnLst/>
            <a:rect l="l" t="t" r="r" b="b"/>
            <a:pathLst>
              <a:path w="6206775" h="3289992">
                <a:moveTo>
                  <a:pt x="0" y="0"/>
                </a:moveTo>
                <a:lnTo>
                  <a:pt x="6206775" y="0"/>
                </a:lnTo>
                <a:lnTo>
                  <a:pt x="6206775" y="3289991"/>
                </a:lnTo>
                <a:lnTo>
                  <a:pt x="0" y="3289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447" r="-20938" b="-184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85779" y="1162050"/>
            <a:ext cx="6116442" cy="70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sz="5544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DEMO /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70332"/>
            <a:ext cx="6507735" cy="90247"/>
            <a:chOff x="0" y="0"/>
            <a:chExt cx="1713971" cy="237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3972" cy="23769"/>
            </a:xfrm>
            <a:custGeom>
              <a:avLst/>
              <a:gdLst/>
              <a:ahLst/>
              <a:cxnLst/>
              <a:rect l="l" t="t" r="r" b="b"/>
              <a:pathLst>
                <a:path w="1713972" h="23769">
                  <a:moveTo>
                    <a:pt x="0" y="0"/>
                  </a:moveTo>
                  <a:lnTo>
                    <a:pt x="1713972" y="0"/>
                  </a:lnTo>
                  <a:lnTo>
                    <a:pt x="1713972" y="23769"/>
                  </a:lnTo>
                  <a:lnTo>
                    <a:pt x="0" y="237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713971" cy="2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43227" y="2631101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86653" y="2742709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2700000">
            <a:off x="8891903" y="6451760"/>
            <a:ext cx="12050621" cy="1716459"/>
            <a:chOff x="0" y="0"/>
            <a:chExt cx="3173826" cy="4520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3826" cy="452072"/>
            </a:xfrm>
            <a:custGeom>
              <a:avLst/>
              <a:gdLst/>
              <a:ahLst/>
              <a:cxnLst/>
              <a:rect l="l" t="t" r="r" b="b"/>
              <a:pathLst>
                <a:path w="3173826" h="452072">
                  <a:moveTo>
                    <a:pt x="0" y="0"/>
                  </a:moveTo>
                  <a:lnTo>
                    <a:pt x="3173826" y="0"/>
                  </a:lnTo>
                  <a:lnTo>
                    <a:pt x="3173826" y="452072"/>
                  </a:lnTo>
                  <a:lnTo>
                    <a:pt x="0" y="4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73826" cy="49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7211527" y="5869110"/>
            <a:ext cx="13404498" cy="532540"/>
            <a:chOff x="0" y="0"/>
            <a:chExt cx="3530403" cy="1402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30403" cy="140257"/>
            </a:xfrm>
            <a:custGeom>
              <a:avLst/>
              <a:gdLst/>
              <a:ahLst/>
              <a:cxnLst/>
              <a:rect l="l" t="t" r="r" b="b"/>
              <a:pathLst>
                <a:path w="3530403" h="140257">
                  <a:moveTo>
                    <a:pt x="0" y="0"/>
                  </a:moveTo>
                  <a:lnTo>
                    <a:pt x="3530403" y="0"/>
                  </a:lnTo>
                  <a:lnTo>
                    <a:pt x="3530403" y="140257"/>
                  </a:lnTo>
                  <a:lnTo>
                    <a:pt x="0" y="140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530403" cy="17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171575"/>
            <a:ext cx="8739534" cy="78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6097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PROJECT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357541"/>
            <a:ext cx="6507735" cy="73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2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Develop a real-time object detection system for autonomous driving.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605100"/>
            <a:ext cx="2785297" cy="43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</a:pPr>
            <a:r>
              <a:rPr lang="en-US" sz="31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OBJECTIVE: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698881"/>
            <a:ext cx="3822835" cy="43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</a:pPr>
            <a:r>
              <a:rPr lang="en-US" sz="31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KEY FEATURES: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440180"/>
            <a:ext cx="8115300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7" lvl="1" indent="-226693" algn="l">
              <a:lnSpc>
                <a:spcPts val="272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Detect pedestrians, vehicles, traffic signs, traffic lights, and potholes.</a:t>
            </a:r>
          </a:p>
          <a:p>
            <a:pPr algn="l">
              <a:lnSpc>
                <a:spcPts val="2729"/>
              </a:lnSpc>
            </a:pPr>
            <a:endParaRPr lang="en-US" sz="20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3387" lvl="1" indent="-226693" algn="l">
              <a:lnSpc>
                <a:spcPts val="272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Real-time performance under diverse environments</a:t>
            </a:r>
          </a:p>
          <a:p>
            <a:pPr algn="l">
              <a:lnSpc>
                <a:spcPts val="2729"/>
              </a:lnSpc>
            </a:pPr>
            <a:endParaRPr lang="en-US" sz="20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96566" lvl="1" indent="-248283" algn="l">
              <a:lnSpc>
                <a:spcPts val="298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Scalable deployment and monitoring with MLOps</a:t>
            </a:r>
          </a:p>
          <a:p>
            <a:pPr algn="l">
              <a:lnSpc>
                <a:spcPts val="3119"/>
              </a:lnSpc>
            </a:pPr>
            <a:endParaRPr lang="en-US" sz="22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9486653" y="4050341"/>
            <a:ext cx="7772647" cy="5207959"/>
            <a:chOff x="0" y="0"/>
            <a:chExt cx="3989531" cy="26731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89531" cy="2673133"/>
            </a:xfrm>
            <a:custGeom>
              <a:avLst/>
              <a:gdLst/>
              <a:ahLst/>
              <a:cxnLst/>
              <a:rect l="l" t="t" r="r" b="b"/>
              <a:pathLst>
                <a:path w="3989531" h="2673133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435008"/>
                  </a:lnTo>
                  <a:lnTo>
                    <a:pt x="3751406" y="2673133"/>
                  </a:lnTo>
                  <a:lnTo>
                    <a:pt x="238125" y="2673133"/>
                  </a:lnTo>
                  <a:lnTo>
                    <a:pt x="0" y="243500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6"/>
              <a:stretch>
                <a:fillRect l="-252" r="-252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53711" y="1350734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0" y="0"/>
                </a:lnTo>
                <a:lnTo>
                  <a:pt x="2333990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86653" y="2742709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2700000">
            <a:off x="8891903" y="6451760"/>
            <a:ext cx="12050621" cy="1716459"/>
            <a:chOff x="0" y="0"/>
            <a:chExt cx="3173826" cy="452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73826" cy="452072"/>
            </a:xfrm>
            <a:custGeom>
              <a:avLst/>
              <a:gdLst/>
              <a:ahLst/>
              <a:cxnLst/>
              <a:rect l="l" t="t" r="r" b="b"/>
              <a:pathLst>
                <a:path w="3173826" h="452072">
                  <a:moveTo>
                    <a:pt x="0" y="0"/>
                  </a:moveTo>
                  <a:lnTo>
                    <a:pt x="3173826" y="0"/>
                  </a:lnTo>
                  <a:lnTo>
                    <a:pt x="3173826" y="452072"/>
                  </a:lnTo>
                  <a:lnTo>
                    <a:pt x="0" y="452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73826" cy="490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7211527" y="5869110"/>
            <a:ext cx="13404498" cy="532540"/>
            <a:chOff x="0" y="0"/>
            <a:chExt cx="3530403" cy="1402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30403" cy="140257"/>
            </a:xfrm>
            <a:custGeom>
              <a:avLst/>
              <a:gdLst/>
              <a:ahLst/>
              <a:cxnLst/>
              <a:rect l="l" t="t" r="r" b="b"/>
              <a:pathLst>
                <a:path w="3530403" h="140257">
                  <a:moveTo>
                    <a:pt x="0" y="0"/>
                  </a:moveTo>
                  <a:lnTo>
                    <a:pt x="3530403" y="0"/>
                  </a:lnTo>
                  <a:lnTo>
                    <a:pt x="3530403" y="140257"/>
                  </a:lnTo>
                  <a:lnTo>
                    <a:pt x="0" y="1402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530403" cy="178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86653" y="4050341"/>
            <a:ext cx="7772647" cy="5207959"/>
            <a:chOff x="0" y="0"/>
            <a:chExt cx="3989531" cy="26731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89531" cy="2673133"/>
            </a:xfrm>
            <a:custGeom>
              <a:avLst/>
              <a:gdLst/>
              <a:ahLst/>
              <a:cxnLst/>
              <a:rect l="l" t="t" r="r" b="b"/>
              <a:pathLst>
                <a:path w="3989531" h="2673133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435008"/>
                  </a:lnTo>
                  <a:lnTo>
                    <a:pt x="3751406" y="2673133"/>
                  </a:lnTo>
                  <a:lnTo>
                    <a:pt x="238125" y="2673133"/>
                  </a:lnTo>
                  <a:lnTo>
                    <a:pt x="0" y="243500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6"/>
              <a:stretch>
                <a:fillRect l="-190" r="-19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1171575"/>
            <a:ext cx="8739534" cy="78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6097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82213"/>
            <a:ext cx="7957589" cy="420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3327"/>
              </a:lnSpc>
              <a:buFont typeface="Arial"/>
              <a:buChar char="•"/>
            </a:pPr>
            <a:r>
              <a:rPr lang="en-US" sz="31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REINFORCED THE IMPORTANCE OF REAL-TIME DETECTION IN AVS</a:t>
            </a:r>
          </a:p>
          <a:p>
            <a:pPr algn="l">
              <a:lnSpc>
                <a:spcPts val="3327"/>
              </a:lnSpc>
            </a:pPr>
            <a:endParaRPr lang="en-US" sz="31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marL="690877" lvl="1" indent="-345439" algn="l">
              <a:lnSpc>
                <a:spcPts val="3327"/>
              </a:lnSpc>
              <a:buFont typeface="Arial"/>
              <a:buChar char="•"/>
            </a:pPr>
            <a:r>
              <a:rPr lang="en-US" sz="31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DELIVERED A COMPLETE DL SYSTEM WITH DEPLOYMENT AND MLOPS</a:t>
            </a:r>
          </a:p>
          <a:p>
            <a:pPr algn="l">
              <a:lnSpc>
                <a:spcPts val="3327"/>
              </a:lnSpc>
            </a:pPr>
            <a:endParaRPr lang="en-US" sz="31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marL="690877" lvl="1" indent="-345439" algn="l">
              <a:lnSpc>
                <a:spcPts val="3327"/>
              </a:lnSpc>
              <a:buFont typeface="Arial"/>
              <a:buChar char="•"/>
            </a:pPr>
            <a:r>
              <a:rPr lang="en-US" sz="31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CONTRIBUTED TO SAFER, MORE RELIABLE AUTONOMOUS DRIVING</a:t>
            </a:r>
          </a:p>
          <a:p>
            <a:pPr algn="l">
              <a:lnSpc>
                <a:spcPts val="3327"/>
              </a:lnSpc>
            </a:pPr>
            <a:endParaRPr lang="en-US" sz="31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9435" y="3354471"/>
            <a:ext cx="9552719" cy="148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5"/>
              </a:lnSpc>
            </a:pPr>
            <a:r>
              <a:rPr lang="en-US" sz="11682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340337" y="8195004"/>
            <a:ext cx="3328982" cy="1063296"/>
          </a:xfrm>
          <a:custGeom>
            <a:avLst/>
            <a:gdLst/>
            <a:ahLst/>
            <a:cxnLst/>
            <a:rect l="l" t="t" r="r" b="b"/>
            <a:pathLst>
              <a:path w="3328982" h="1063296">
                <a:moveTo>
                  <a:pt x="0" y="0"/>
                </a:moveTo>
                <a:lnTo>
                  <a:pt x="3328982" y="0"/>
                </a:lnTo>
                <a:lnTo>
                  <a:pt x="3328982" y="1063296"/>
                </a:lnTo>
                <a:lnTo>
                  <a:pt x="0" y="1063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45089" y="5114925"/>
            <a:ext cx="4061409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3499" dirty="0">
                <a:solidFill>
                  <a:schemeClr val="bg1"/>
                </a:solidFill>
                <a:latin typeface="Fira Code"/>
                <a:ea typeface="Fira Code"/>
                <a:cs typeface="Fira Code"/>
                <a:sym typeface="Fira Code"/>
              </a:rPr>
              <a:t>PRESENTED BY:</a:t>
            </a:r>
          </a:p>
        </p:txBody>
      </p:sp>
      <p:sp>
        <p:nvSpPr>
          <p:cNvPr id="5" name="Freeform 5"/>
          <p:cNvSpPr/>
          <p:nvPr/>
        </p:nvSpPr>
        <p:spPr>
          <a:xfrm>
            <a:off x="13732124" y="1028700"/>
            <a:ext cx="3328982" cy="1063296"/>
          </a:xfrm>
          <a:custGeom>
            <a:avLst/>
            <a:gdLst/>
            <a:ahLst/>
            <a:cxnLst/>
            <a:rect l="l" t="t" r="r" b="b"/>
            <a:pathLst>
              <a:path w="3328982" h="1063296">
                <a:moveTo>
                  <a:pt x="0" y="0"/>
                </a:moveTo>
                <a:lnTo>
                  <a:pt x="3328982" y="0"/>
                </a:lnTo>
                <a:lnTo>
                  <a:pt x="3328982" y="1063296"/>
                </a:lnTo>
                <a:lnTo>
                  <a:pt x="0" y="1063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93207" y="5946776"/>
            <a:ext cx="5165174" cy="2873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</a:pPr>
            <a:r>
              <a:rPr lang="en-US" sz="4000" dirty="0">
                <a:solidFill>
                  <a:schemeClr val="bg1"/>
                </a:solidFill>
                <a:latin typeface="Fira Code"/>
                <a:ea typeface="Fira Code"/>
                <a:cs typeface="Fira Code"/>
                <a:sym typeface="Fira Code"/>
              </a:rPr>
              <a:t>MARCELENO AYMAN</a:t>
            </a:r>
          </a:p>
          <a:p>
            <a:pPr algn="ctr">
              <a:lnSpc>
                <a:spcPts val="4549"/>
              </a:lnSpc>
            </a:pPr>
            <a:r>
              <a:rPr lang="en-US" sz="4000" dirty="0">
                <a:solidFill>
                  <a:schemeClr val="bg1"/>
                </a:solidFill>
                <a:latin typeface="Fira Code"/>
                <a:ea typeface="Fira Code"/>
                <a:cs typeface="Fira Code"/>
                <a:sym typeface="Fira Code"/>
              </a:rPr>
              <a:t>THERESE SAMEH</a:t>
            </a:r>
          </a:p>
          <a:p>
            <a:pPr algn="ctr">
              <a:lnSpc>
                <a:spcPts val="4549"/>
              </a:lnSpc>
            </a:pPr>
            <a:r>
              <a:rPr lang="en-US" sz="4000" dirty="0">
                <a:solidFill>
                  <a:schemeClr val="bg1"/>
                </a:solidFill>
                <a:latin typeface="Fira Code"/>
                <a:ea typeface="Fira Code"/>
                <a:cs typeface="Fira Code"/>
                <a:sym typeface="Fira Code"/>
              </a:rPr>
              <a:t>HOSSAM EMAM</a:t>
            </a:r>
          </a:p>
          <a:p>
            <a:pPr algn="ctr">
              <a:lnSpc>
                <a:spcPts val="4549"/>
              </a:lnSpc>
            </a:pPr>
            <a:r>
              <a:rPr lang="en-US" sz="4000" dirty="0">
                <a:solidFill>
                  <a:schemeClr val="bg1"/>
                </a:solidFill>
                <a:latin typeface="Fira Code"/>
                <a:ea typeface="Fira Code"/>
                <a:cs typeface="Fira Code"/>
                <a:sym typeface="Fira Code"/>
              </a:rPr>
              <a:t>OMAR ELMAHY </a:t>
            </a:r>
          </a:p>
          <a:p>
            <a:pPr algn="ctr">
              <a:lnSpc>
                <a:spcPts val="4549"/>
              </a:lnSpc>
            </a:pPr>
            <a:r>
              <a:rPr lang="en-US" sz="4000" dirty="0">
                <a:solidFill>
                  <a:schemeClr val="bg1"/>
                </a:solidFill>
                <a:latin typeface="Fira Code"/>
                <a:ea typeface="Fira Code"/>
                <a:cs typeface="Fira Code"/>
                <a:sym typeface="Fira Code"/>
              </a:rPr>
              <a:t>YOUSSEF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1076" y="3284765"/>
            <a:ext cx="732924" cy="90247"/>
            <a:chOff x="0" y="0"/>
            <a:chExt cx="193033" cy="237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033" cy="23769"/>
            </a:xfrm>
            <a:custGeom>
              <a:avLst/>
              <a:gdLst/>
              <a:ahLst/>
              <a:cxnLst/>
              <a:rect l="l" t="t" r="r" b="b"/>
              <a:pathLst>
                <a:path w="193033" h="23769">
                  <a:moveTo>
                    <a:pt x="0" y="0"/>
                  </a:moveTo>
                  <a:lnTo>
                    <a:pt x="193033" y="0"/>
                  </a:lnTo>
                  <a:lnTo>
                    <a:pt x="193033" y="23769"/>
                  </a:lnTo>
                  <a:lnTo>
                    <a:pt x="0" y="237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93033" cy="23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5957" y="4866840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54941" y="6571826"/>
            <a:ext cx="4720462" cy="2686474"/>
            <a:chOff x="0" y="0"/>
            <a:chExt cx="3989531" cy="22704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89531" cy="2270492"/>
            </a:xfrm>
            <a:custGeom>
              <a:avLst/>
              <a:gdLst/>
              <a:ahLst/>
              <a:cxnLst/>
              <a:rect l="l" t="t" r="r" b="b"/>
              <a:pathLst>
                <a:path w="3989531" h="2270492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032367"/>
                  </a:lnTo>
                  <a:lnTo>
                    <a:pt x="3751406" y="2270492"/>
                  </a:lnTo>
                  <a:lnTo>
                    <a:pt x="238125" y="2270492"/>
                  </a:lnTo>
                  <a:lnTo>
                    <a:pt x="0" y="2032367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4"/>
              <a:stretch>
                <a:fillRect t="-6580" b="-658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95977" y="5332043"/>
            <a:ext cx="4185907" cy="1479127"/>
            <a:chOff x="0" y="0"/>
            <a:chExt cx="6573799" cy="23229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73800" cy="2322909"/>
            </a:xfrm>
            <a:custGeom>
              <a:avLst/>
              <a:gdLst/>
              <a:ahLst/>
              <a:cxnLst/>
              <a:rect l="l" t="t" r="r" b="b"/>
              <a:pathLst>
                <a:path w="6573800" h="2322909">
                  <a:moveTo>
                    <a:pt x="641377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162889"/>
                  </a:lnTo>
                  <a:lnTo>
                    <a:pt x="160020" y="2322909"/>
                  </a:lnTo>
                  <a:lnTo>
                    <a:pt x="6413779" y="2322909"/>
                  </a:lnTo>
                  <a:lnTo>
                    <a:pt x="6573800" y="2162889"/>
                  </a:lnTo>
                  <a:lnTo>
                    <a:pt x="6573800" y="160020"/>
                  </a:lnTo>
                  <a:lnTo>
                    <a:pt x="6413779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63500" y="101600"/>
              <a:ext cx="6446799" cy="2157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83769" y="6571826"/>
            <a:ext cx="4720462" cy="2686474"/>
            <a:chOff x="0" y="0"/>
            <a:chExt cx="3989531" cy="2270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89531" cy="2270492"/>
            </a:xfrm>
            <a:custGeom>
              <a:avLst/>
              <a:gdLst/>
              <a:ahLst/>
              <a:cxnLst/>
              <a:rect l="l" t="t" r="r" b="b"/>
              <a:pathLst>
                <a:path w="3989531" h="2270492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032367"/>
                  </a:lnTo>
                  <a:lnTo>
                    <a:pt x="3751406" y="2270492"/>
                  </a:lnTo>
                  <a:lnTo>
                    <a:pt x="238125" y="2270492"/>
                  </a:lnTo>
                  <a:lnTo>
                    <a:pt x="0" y="2032367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5"/>
              <a:stretch>
                <a:fillRect t="-6842" b="-684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051046" y="5332043"/>
            <a:ext cx="4185907" cy="1479127"/>
            <a:chOff x="0" y="0"/>
            <a:chExt cx="6573799" cy="23229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573800" cy="2322909"/>
            </a:xfrm>
            <a:custGeom>
              <a:avLst/>
              <a:gdLst/>
              <a:ahLst/>
              <a:cxnLst/>
              <a:rect l="l" t="t" r="r" b="b"/>
              <a:pathLst>
                <a:path w="6573800" h="2322909">
                  <a:moveTo>
                    <a:pt x="641377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162889"/>
                  </a:lnTo>
                  <a:lnTo>
                    <a:pt x="160020" y="2322909"/>
                  </a:lnTo>
                  <a:lnTo>
                    <a:pt x="6413779" y="2322909"/>
                  </a:lnTo>
                  <a:lnTo>
                    <a:pt x="6573800" y="2162889"/>
                  </a:lnTo>
                  <a:lnTo>
                    <a:pt x="6573800" y="160020"/>
                  </a:lnTo>
                  <a:lnTo>
                    <a:pt x="6413779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63500" y="101600"/>
              <a:ext cx="6446799" cy="2157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538838" y="6282426"/>
            <a:ext cx="4720462" cy="2686474"/>
            <a:chOff x="0" y="0"/>
            <a:chExt cx="3989531" cy="22704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89531" cy="2270492"/>
            </a:xfrm>
            <a:custGeom>
              <a:avLst/>
              <a:gdLst/>
              <a:ahLst/>
              <a:cxnLst/>
              <a:rect l="l" t="t" r="r" b="b"/>
              <a:pathLst>
                <a:path w="3989531" h="2270492">
                  <a:moveTo>
                    <a:pt x="3751406" y="0"/>
                  </a:moveTo>
                  <a:lnTo>
                    <a:pt x="3989531" y="238125"/>
                  </a:lnTo>
                  <a:lnTo>
                    <a:pt x="3989531" y="2032367"/>
                  </a:lnTo>
                  <a:lnTo>
                    <a:pt x="3751406" y="2270492"/>
                  </a:lnTo>
                  <a:lnTo>
                    <a:pt x="238125" y="2270492"/>
                  </a:lnTo>
                  <a:lnTo>
                    <a:pt x="0" y="2032367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751406" y="0"/>
                  </a:lnTo>
                  <a:close/>
                </a:path>
              </a:pathLst>
            </a:custGeom>
            <a:blipFill>
              <a:blip r:embed="rId6"/>
              <a:stretch>
                <a:fillRect t="-11639" b="-37935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753634" y="5332043"/>
            <a:ext cx="4185907" cy="1479127"/>
            <a:chOff x="0" y="0"/>
            <a:chExt cx="6573799" cy="23229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73800" cy="2322909"/>
            </a:xfrm>
            <a:custGeom>
              <a:avLst/>
              <a:gdLst/>
              <a:ahLst/>
              <a:cxnLst/>
              <a:rect l="l" t="t" r="r" b="b"/>
              <a:pathLst>
                <a:path w="6573800" h="2322909">
                  <a:moveTo>
                    <a:pt x="6413779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162889"/>
                  </a:lnTo>
                  <a:lnTo>
                    <a:pt x="160020" y="2322909"/>
                  </a:lnTo>
                  <a:lnTo>
                    <a:pt x="6413779" y="2322909"/>
                  </a:lnTo>
                  <a:lnTo>
                    <a:pt x="6573800" y="2162889"/>
                  </a:lnTo>
                  <a:lnTo>
                    <a:pt x="6573800" y="160020"/>
                  </a:lnTo>
                  <a:lnTo>
                    <a:pt x="6413779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63500" y="101600"/>
              <a:ext cx="6446799" cy="2157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54941" y="8512810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0" y="0"/>
                </a:lnTo>
                <a:lnTo>
                  <a:pt x="2333990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783769" y="8512810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0" y="0"/>
                </a:lnTo>
                <a:lnTo>
                  <a:pt x="2333990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95977" y="3597475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54941" y="1219200"/>
            <a:ext cx="6783769" cy="168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84"/>
              </a:lnSpc>
            </a:pPr>
            <a:r>
              <a:rPr lang="en-US" sz="7681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PROBLEM STATEMENT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53974" y="1948406"/>
            <a:ext cx="5620801" cy="180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Accurate object detection in real-time</a:t>
            </a:r>
          </a:p>
          <a:p>
            <a:pPr marL="474976" lvl="1" indent="-237488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Robustness in varying weather, lighting, and road conditions</a:t>
            </a:r>
          </a:p>
          <a:p>
            <a:pPr algn="l">
              <a:lnSpc>
                <a:spcPts val="2859"/>
              </a:lnSpc>
            </a:pPr>
            <a:endParaRPr lang="en-US" sz="21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953974" y="1223630"/>
            <a:ext cx="5451237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AUTONOMOUS VEHICLES NEED: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5977" y="5832211"/>
            <a:ext cx="4185907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CLASS IMBALANCE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51046" y="5603611"/>
            <a:ext cx="418590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DEPLOYMENT COMPLEXITY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06115" y="5603611"/>
            <a:ext cx="4185907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ENVIRONMENTAL ADAPTATION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93770" y="3866715"/>
            <a:ext cx="253729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9"/>
              </a:lnSpc>
            </a:pPr>
            <a:r>
              <a:rPr lang="en-US" sz="29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CHALLENGES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4043" y="6415931"/>
            <a:ext cx="3732481" cy="109375"/>
            <a:chOff x="0" y="0"/>
            <a:chExt cx="983040" cy="288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3040" cy="28807"/>
            </a:xfrm>
            <a:custGeom>
              <a:avLst/>
              <a:gdLst/>
              <a:ahLst/>
              <a:cxnLst/>
              <a:rect l="l" t="t" r="r" b="b"/>
              <a:pathLst>
                <a:path w="983040" h="28807">
                  <a:moveTo>
                    <a:pt x="0" y="0"/>
                  </a:moveTo>
                  <a:lnTo>
                    <a:pt x="983040" y="0"/>
                  </a:lnTo>
                  <a:lnTo>
                    <a:pt x="983040" y="28807"/>
                  </a:lnTo>
                  <a:lnTo>
                    <a:pt x="0" y="288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983040" cy="28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96138" y="9144644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26819" y="3058384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13315" y="3058384"/>
            <a:ext cx="2333991" cy="745490"/>
          </a:xfrm>
          <a:custGeom>
            <a:avLst/>
            <a:gdLst/>
            <a:ahLst/>
            <a:cxnLst/>
            <a:rect l="l" t="t" r="r" b="b"/>
            <a:pathLst>
              <a:path w="2333991" h="745490">
                <a:moveTo>
                  <a:pt x="0" y="0"/>
                </a:moveTo>
                <a:lnTo>
                  <a:pt x="2333991" y="0"/>
                </a:lnTo>
                <a:lnTo>
                  <a:pt x="2333991" y="745490"/>
                </a:lnTo>
                <a:lnTo>
                  <a:pt x="0" y="74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39947" y="2837161"/>
            <a:ext cx="6507735" cy="3235662"/>
            <a:chOff x="0" y="0"/>
            <a:chExt cx="10220137" cy="50814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20137" cy="5081478"/>
            </a:xfrm>
            <a:custGeom>
              <a:avLst/>
              <a:gdLst/>
              <a:ahLst/>
              <a:cxnLst/>
              <a:rect l="l" t="t" r="r" b="b"/>
              <a:pathLst>
                <a:path w="10220137" h="5081478">
                  <a:moveTo>
                    <a:pt x="1006011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4921458"/>
                  </a:lnTo>
                  <a:lnTo>
                    <a:pt x="160020" y="5081478"/>
                  </a:lnTo>
                  <a:lnTo>
                    <a:pt x="10060117" y="5081478"/>
                  </a:lnTo>
                  <a:lnTo>
                    <a:pt x="10220137" y="4921458"/>
                  </a:lnTo>
                  <a:lnTo>
                    <a:pt x="10220137" y="160020"/>
                  </a:lnTo>
                  <a:lnTo>
                    <a:pt x="10060117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63500" y="101600"/>
              <a:ext cx="10093137" cy="4916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88181" y="3128877"/>
            <a:ext cx="5611267" cy="2652231"/>
            <a:chOff x="0" y="0"/>
            <a:chExt cx="4742401" cy="22415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42400" cy="2241552"/>
            </a:xfrm>
            <a:custGeom>
              <a:avLst/>
              <a:gdLst/>
              <a:ahLst/>
              <a:cxnLst/>
              <a:rect l="l" t="t" r="r" b="b"/>
              <a:pathLst>
                <a:path w="4742400" h="2241552">
                  <a:moveTo>
                    <a:pt x="4504275" y="0"/>
                  </a:moveTo>
                  <a:lnTo>
                    <a:pt x="4742400" y="238125"/>
                  </a:lnTo>
                  <a:lnTo>
                    <a:pt x="4742400" y="2003427"/>
                  </a:lnTo>
                  <a:lnTo>
                    <a:pt x="4504275" y="2241552"/>
                  </a:lnTo>
                  <a:lnTo>
                    <a:pt x="238125" y="2241552"/>
                  </a:lnTo>
                  <a:lnTo>
                    <a:pt x="0" y="2003427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504275" y="0"/>
                  </a:lnTo>
                  <a:close/>
                </a:path>
              </a:pathLst>
            </a:custGeom>
            <a:blipFill>
              <a:blip r:embed="rId6"/>
              <a:stretch>
                <a:fillRect t="-9503" b="-950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51842" y="1238250"/>
            <a:ext cx="11193953" cy="113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8853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DATASETS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4043" y="7696937"/>
            <a:ext cx="8686267" cy="242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Multiple classes (cars, pedestrians, road signs)</a:t>
            </a:r>
          </a:p>
          <a:p>
            <a:pPr algn="l">
              <a:lnSpc>
                <a:spcPts val="2859"/>
              </a:lnSpc>
            </a:pPr>
            <a:endParaRPr lang="en-US" sz="21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74976" lvl="1" indent="-237488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Varying lighting/weather conditions</a:t>
            </a:r>
          </a:p>
          <a:p>
            <a:pPr algn="l">
              <a:lnSpc>
                <a:spcPts val="2859"/>
              </a:lnSpc>
            </a:pPr>
            <a:endParaRPr lang="en-US" sz="21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74976" lvl="1" indent="-237488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Augmentation for realism (flipping, brightness, rotations)</a:t>
            </a:r>
          </a:p>
          <a:p>
            <a:pPr algn="l">
              <a:lnSpc>
                <a:spcPts val="2079"/>
              </a:lnSpc>
            </a:pPr>
            <a:endParaRPr lang="en-US" sz="21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51842" y="2619980"/>
            <a:ext cx="10183216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 u="sng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  <a:hlinkClick r:id="rId7" tooltip="https://www.cvlibs.net/datasets/kitti/eval_object.php?obj_benchmark=2d"/>
              </a:rPr>
              <a:t>KITTI </a:t>
            </a:r>
            <a:r>
              <a:rPr lang="en-US" sz="2600" u="sng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  <a:hlinkClick r:id="rId7" tooltip="https://www.cvlibs.net/datasets/kitti/eval_object.php?obj_benchmark=2d"/>
              </a:rPr>
              <a:t>– PRIMARY DATASET FOR VECHILES AND PEDESTRIAN DETECTION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1842" y="3708624"/>
            <a:ext cx="10360608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 u="sng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  <a:hlinkClick r:id="rId8" tooltip="https://huggingface.co/datasets/yangxue/S2TLD/tree/main"/>
              </a:rPr>
              <a:t>S2TLD </a:t>
            </a:r>
            <a:r>
              <a:rPr lang="en-US" sz="2600" u="sng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  <a:hlinkClick r:id="rId8" tooltip="https://huggingface.co/datasets/yangxue/S2TLD/tree/main"/>
              </a:rPr>
              <a:t>– PRIMARY DATA FOR TRAFFIC LIGHTS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4043" y="6743428"/>
            <a:ext cx="453273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EXPLORATION SUMMARY: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1842" y="4435943"/>
            <a:ext cx="10360608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 u="sng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  <a:hlinkClick r:id="rId9" tooltip="https://www.kaggle.com/datasets/chitholian/annotated-potholes-dataset/data"/>
              </a:rPr>
              <a:t>APID </a:t>
            </a:r>
            <a:r>
              <a:rPr lang="en-US" sz="2600" u="sng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  <a:hlinkClick r:id="rId9" tooltip="https://www.kaggle.com/datasets/chitholian/annotated-potholes-dataset/data"/>
              </a:rPr>
              <a:t>– PRIMARY DATA FOR POTHOLE DETECTION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1842" y="5098248"/>
            <a:ext cx="10360608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1" u="sng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  <a:hlinkClick r:id="rId10" tooltip="https://www.kaggle.com/datasets/mohadesehatyabi/iranian-traffic-sign-dataset"/>
              </a:rPr>
              <a:t>ITSD </a:t>
            </a:r>
            <a:r>
              <a:rPr lang="en-US" sz="2600" u="sng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  <a:hlinkClick r:id="rId10" tooltip="https://www.kaggle.com/datasets/mohadesehatyabi/iranian-traffic-sign-dataset"/>
              </a:rPr>
              <a:t>– PRIMARY DATA FOR TRAFFIC SIGN DETECTION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8179" y="5925076"/>
            <a:ext cx="6430808" cy="3617329"/>
          </a:xfrm>
          <a:custGeom>
            <a:avLst/>
            <a:gdLst/>
            <a:ahLst/>
            <a:cxnLst/>
            <a:rect l="l" t="t" r="r" b="b"/>
            <a:pathLst>
              <a:path w="6430808" h="3617329">
                <a:moveTo>
                  <a:pt x="0" y="0"/>
                </a:moveTo>
                <a:lnTo>
                  <a:pt x="6430807" y="0"/>
                </a:lnTo>
                <a:lnTo>
                  <a:pt x="6430807" y="3617329"/>
                </a:lnTo>
                <a:lnTo>
                  <a:pt x="0" y="361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58334" y="5925076"/>
            <a:ext cx="6430808" cy="3617329"/>
          </a:xfrm>
          <a:custGeom>
            <a:avLst/>
            <a:gdLst/>
            <a:ahLst/>
            <a:cxnLst/>
            <a:rect l="l" t="t" r="r" b="b"/>
            <a:pathLst>
              <a:path w="6430808" h="3617329">
                <a:moveTo>
                  <a:pt x="0" y="0"/>
                </a:moveTo>
                <a:lnTo>
                  <a:pt x="6430808" y="0"/>
                </a:lnTo>
                <a:lnTo>
                  <a:pt x="6430808" y="3617329"/>
                </a:lnTo>
                <a:lnTo>
                  <a:pt x="0" y="361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58334" y="1260904"/>
            <a:ext cx="6430808" cy="3617329"/>
          </a:xfrm>
          <a:custGeom>
            <a:avLst/>
            <a:gdLst/>
            <a:ahLst/>
            <a:cxnLst/>
            <a:rect l="l" t="t" r="r" b="b"/>
            <a:pathLst>
              <a:path w="6430808" h="3617329">
                <a:moveTo>
                  <a:pt x="0" y="0"/>
                </a:moveTo>
                <a:lnTo>
                  <a:pt x="6430808" y="0"/>
                </a:lnTo>
                <a:lnTo>
                  <a:pt x="6430808" y="3617329"/>
                </a:lnTo>
                <a:lnTo>
                  <a:pt x="0" y="361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98179" y="1260904"/>
            <a:ext cx="6430808" cy="3617329"/>
          </a:xfrm>
          <a:custGeom>
            <a:avLst/>
            <a:gdLst/>
            <a:ahLst/>
            <a:cxnLst/>
            <a:rect l="l" t="t" r="r" b="b"/>
            <a:pathLst>
              <a:path w="6430808" h="3617329">
                <a:moveTo>
                  <a:pt x="0" y="0"/>
                </a:moveTo>
                <a:lnTo>
                  <a:pt x="6430807" y="0"/>
                </a:lnTo>
                <a:lnTo>
                  <a:pt x="6430807" y="3617329"/>
                </a:lnTo>
                <a:lnTo>
                  <a:pt x="0" y="361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33150" y="534307"/>
            <a:ext cx="10821701" cy="49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3897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EXAMPLE ON LIGHTING CONDITIONS: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09752" y="5202083"/>
            <a:ext cx="10468496" cy="494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</a:pPr>
            <a:r>
              <a:rPr lang="en-US" sz="3897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EXAMPLE ON AUGMENTATION: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64518"/>
            <a:ext cx="4376584" cy="1564624"/>
            <a:chOff x="0" y="0"/>
            <a:chExt cx="6025086" cy="215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25086" cy="2153961"/>
            </a:xfrm>
            <a:custGeom>
              <a:avLst/>
              <a:gdLst/>
              <a:ahLst/>
              <a:cxnLst/>
              <a:rect l="l" t="t" r="r" b="b"/>
              <a:pathLst>
                <a:path w="6025086" h="2153961">
                  <a:moveTo>
                    <a:pt x="5865066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865066" y="2153961"/>
                  </a:lnTo>
                  <a:lnTo>
                    <a:pt x="6025086" y="1993941"/>
                  </a:lnTo>
                  <a:lnTo>
                    <a:pt x="6025086" y="160020"/>
                  </a:lnTo>
                  <a:lnTo>
                    <a:pt x="5865066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63500" y="101600"/>
              <a:ext cx="5898086" cy="1988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2598" y="2077246"/>
            <a:ext cx="4192686" cy="1339168"/>
          </a:xfrm>
          <a:custGeom>
            <a:avLst/>
            <a:gdLst/>
            <a:ahLst/>
            <a:cxnLst/>
            <a:rect l="l" t="t" r="r" b="b"/>
            <a:pathLst>
              <a:path w="4192686" h="1339168">
                <a:moveTo>
                  <a:pt x="0" y="0"/>
                </a:moveTo>
                <a:lnTo>
                  <a:pt x="4192686" y="0"/>
                </a:lnTo>
                <a:lnTo>
                  <a:pt x="4192686" y="1339168"/>
                </a:lnTo>
                <a:lnTo>
                  <a:pt x="0" y="1339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72915"/>
            <a:ext cx="11128624" cy="107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8400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MODEL SELECTION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7029" y="2560775"/>
            <a:ext cx="565609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efficient for real time detection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5366" y="2462908"/>
            <a:ext cx="4203253" cy="53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8"/>
              </a:lnSpc>
            </a:pPr>
            <a:r>
              <a:rPr lang="en-US" sz="342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YOLOV8 &amp; YOLOV11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49589" y="2453383"/>
            <a:ext cx="1847440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REASON: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43492"/>
            <a:ext cx="16398364" cy="457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KEY FEATURES OF YOLOV8:</a:t>
            </a:r>
          </a:p>
          <a:p>
            <a:pPr algn="l">
              <a:lnSpc>
                <a:spcPts val="3250"/>
              </a:lnSpc>
              <a:spcBef>
                <a:spcPct val="0"/>
              </a:spcBef>
            </a:pPr>
            <a:endParaRPr lang="en-US" sz="2799" b="1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  <a:p>
            <a:pPr marL="496572" lvl="1" indent="-248286" algn="l">
              <a:lnSpc>
                <a:spcPts val="2990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ADVANCED BACKBONE AND NECK ARCHITECTURES:</a:t>
            </a:r>
            <a:r>
              <a:rPr lang="en-US" sz="23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YOLO EMPLOYS STATE-OF-THE-ART BACKBONE AND NECK ARCHITECTURES, RESULTING IN IMPROVED FEATURE EXTRACTION AND OBJECT DETECTION PERFORMANCE.</a:t>
            </a:r>
          </a:p>
          <a:p>
            <a:pPr algn="l">
              <a:lnSpc>
                <a:spcPts val="2990"/>
              </a:lnSpc>
            </a:pPr>
            <a:endParaRPr lang="en-US" sz="23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96572" lvl="1" indent="-248286" algn="l">
              <a:lnSpc>
                <a:spcPts val="2990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OPTIMIZED ACCURACY-SPEED TRADEOFF:</a:t>
            </a:r>
            <a:r>
              <a:rPr lang="en-US" sz="23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WITH A FOCUS ON MAINTAINING AN OPTIMAL BALANCE BETWEEN ACCURACY AND SPEED, YOLOV8 IS SUITABLE FOR REAL-TIME OBJECT DETECTION TASKS IN DIVERSE APPLICATION AREAS.</a:t>
            </a:r>
          </a:p>
          <a:p>
            <a:pPr algn="l">
              <a:lnSpc>
                <a:spcPts val="2990"/>
              </a:lnSpc>
            </a:pPr>
            <a:endParaRPr lang="en-US" sz="23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96572" lvl="1" indent="-248286" algn="l">
              <a:lnSpc>
                <a:spcPts val="2990"/>
              </a:lnSpc>
              <a:buFont typeface="Arial"/>
              <a:buChar char="•"/>
            </a:pPr>
            <a:r>
              <a:rPr lang="en-US" sz="230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VARIETY OF PRE-TRAINED MODELS:</a:t>
            </a:r>
            <a:r>
              <a:rPr lang="en-US" sz="23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YOLOV8 OFFERS A RANGE OF PRE-TRAINED MODELS TO CATER TO VARIOUS TASKS AND PERFORMANCE REQUIREMENTS, MAKING IT EASIER TO FIND THE RIGHT MODEL FOR YOUR SPECIFIC USE CASE.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1522" y="2443431"/>
            <a:ext cx="2886592" cy="1137399"/>
            <a:chOff x="0" y="0"/>
            <a:chExt cx="5466511" cy="21539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66511" cy="2153961"/>
            </a:xfrm>
            <a:custGeom>
              <a:avLst/>
              <a:gdLst/>
              <a:ahLst/>
              <a:cxnLst/>
              <a:rect l="l" t="t" r="r" b="b"/>
              <a:pathLst>
                <a:path w="5466511" h="215396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3161" y="5424949"/>
            <a:ext cx="2886592" cy="1137399"/>
            <a:chOff x="0" y="0"/>
            <a:chExt cx="5466511" cy="21539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66511" cy="2153961"/>
            </a:xfrm>
            <a:custGeom>
              <a:avLst/>
              <a:gdLst/>
              <a:ahLst/>
              <a:cxnLst/>
              <a:rect l="l" t="t" r="r" b="b"/>
              <a:pathLst>
                <a:path w="5466511" h="215396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41157" y="5424949"/>
            <a:ext cx="2886592" cy="1137399"/>
            <a:chOff x="0" y="0"/>
            <a:chExt cx="5466511" cy="21539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66511" cy="2153961"/>
            </a:xfrm>
            <a:custGeom>
              <a:avLst/>
              <a:gdLst/>
              <a:ahLst/>
              <a:cxnLst/>
              <a:rect l="l" t="t" r="r" b="b"/>
              <a:pathLst>
                <a:path w="5466511" h="2153961">
                  <a:moveTo>
                    <a:pt x="530649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93941"/>
                  </a:lnTo>
                  <a:lnTo>
                    <a:pt x="160020" y="2153961"/>
                  </a:lnTo>
                  <a:lnTo>
                    <a:pt x="5306491" y="2153961"/>
                  </a:lnTo>
                  <a:lnTo>
                    <a:pt x="5466511" y="1993941"/>
                  </a:lnTo>
                  <a:lnTo>
                    <a:pt x="5466511" y="160020"/>
                  </a:lnTo>
                  <a:lnTo>
                    <a:pt x="5306491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63500" y="101600"/>
              <a:ext cx="5339511" cy="1988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44000" y="2688099"/>
            <a:ext cx="4712733" cy="3130720"/>
          </a:xfrm>
          <a:custGeom>
            <a:avLst/>
            <a:gdLst/>
            <a:ahLst/>
            <a:cxnLst/>
            <a:rect l="l" t="t" r="r" b="b"/>
            <a:pathLst>
              <a:path w="4712733" h="3130720">
                <a:moveTo>
                  <a:pt x="0" y="0"/>
                </a:moveTo>
                <a:lnTo>
                  <a:pt x="4712733" y="0"/>
                </a:lnTo>
                <a:lnTo>
                  <a:pt x="4712733" y="3130720"/>
                </a:lnTo>
                <a:lnTo>
                  <a:pt x="0" y="313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46567" y="6168478"/>
            <a:ext cx="4712733" cy="3055782"/>
          </a:xfrm>
          <a:custGeom>
            <a:avLst/>
            <a:gdLst/>
            <a:ahLst/>
            <a:cxnLst/>
            <a:rect l="l" t="t" r="r" b="b"/>
            <a:pathLst>
              <a:path w="4712733" h="3055782">
                <a:moveTo>
                  <a:pt x="0" y="0"/>
                </a:moveTo>
                <a:lnTo>
                  <a:pt x="4712733" y="0"/>
                </a:lnTo>
                <a:lnTo>
                  <a:pt x="4712733" y="3055782"/>
                </a:lnTo>
                <a:lnTo>
                  <a:pt x="0" y="3055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46567" y="6225915"/>
            <a:ext cx="4712733" cy="3144602"/>
          </a:xfrm>
          <a:custGeom>
            <a:avLst/>
            <a:gdLst/>
            <a:ahLst/>
            <a:cxnLst/>
            <a:rect l="l" t="t" r="r" b="b"/>
            <a:pathLst>
              <a:path w="4712733" h="3144602">
                <a:moveTo>
                  <a:pt x="0" y="0"/>
                </a:moveTo>
                <a:lnTo>
                  <a:pt x="4712733" y="0"/>
                </a:lnTo>
                <a:lnTo>
                  <a:pt x="4712733" y="3144602"/>
                </a:lnTo>
                <a:lnTo>
                  <a:pt x="0" y="3144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162050"/>
            <a:ext cx="13622868" cy="70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2"/>
              </a:lnSpc>
            </a:pPr>
            <a:r>
              <a:rPr lang="en-US" sz="5544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MODEL TRAINING &amp; EVALUATION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04368" y="4010695"/>
            <a:ext cx="3260899" cy="96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702" lvl="1" indent="-214851" algn="l">
              <a:lnSpc>
                <a:spcPts val="2587"/>
              </a:lnSpc>
              <a:buFont typeface="Arial"/>
              <a:buChar char="•"/>
            </a:pPr>
            <a:r>
              <a:rPr lang="en-US" sz="199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TRANSFER LEARNING:</a:t>
            </a:r>
            <a:r>
              <a:rPr lang="en-US" sz="199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USED PRE-TRAINED WEIGHTS FROM COCO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38827" y="2619153"/>
            <a:ext cx="2791982" cy="75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321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TRANSFER LEARNING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0466" y="5790244"/>
            <a:ext cx="2791982" cy="37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321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FINE-TUNING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88462" y="5600671"/>
            <a:ext cx="2791982" cy="75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321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METRICS ACHIEVED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731030"/>
            <a:ext cx="2941053" cy="93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686" lvl="1" indent="-208343" algn="l">
              <a:lnSpc>
                <a:spcPts val="2508"/>
              </a:lnSpc>
              <a:buFont typeface="Arial"/>
              <a:buChar char="•"/>
            </a:pPr>
            <a:r>
              <a:rPr lang="en-US" sz="192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FINE-TUNING:</a:t>
            </a:r>
            <a:r>
              <a:rPr lang="en-US" sz="192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ON KITTI AND RELEVANT DATASETS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91111" y="6932527"/>
            <a:ext cx="4963416" cy="164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23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AVERAGE METRICS ACHIEVED:</a:t>
            </a:r>
          </a:p>
          <a:p>
            <a:pPr marL="429702" lvl="1" indent="-214851" algn="l">
              <a:lnSpc>
                <a:spcPts val="2587"/>
              </a:lnSpc>
              <a:buFont typeface="Arial"/>
              <a:buChar char="•"/>
            </a:pPr>
            <a:r>
              <a:rPr lang="en-US" sz="199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MAP50B: </a:t>
            </a:r>
            <a:r>
              <a:rPr lang="en-US" sz="199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~ 75%</a:t>
            </a:r>
          </a:p>
          <a:p>
            <a:pPr marL="429702" lvl="1" indent="-214851" algn="l">
              <a:lnSpc>
                <a:spcPts val="2587"/>
              </a:lnSpc>
              <a:buFont typeface="Arial"/>
              <a:buChar char="•"/>
            </a:pPr>
            <a:r>
              <a:rPr lang="en-US" sz="199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BOX LOSS: </a:t>
            </a:r>
            <a:r>
              <a:rPr lang="en-US" sz="199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~ 1</a:t>
            </a:r>
          </a:p>
          <a:p>
            <a:pPr marL="429702" lvl="1" indent="-214851" algn="l">
              <a:lnSpc>
                <a:spcPts val="2587"/>
              </a:lnSpc>
              <a:buFont typeface="Arial"/>
              <a:buChar char="•"/>
            </a:pPr>
            <a:r>
              <a:rPr lang="en-US" sz="199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CLS LOSS: </a:t>
            </a:r>
            <a:r>
              <a:rPr lang="en-US" sz="199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~ 1.2</a:t>
            </a:r>
          </a:p>
          <a:p>
            <a:pPr marL="429702" lvl="1" indent="-214851" algn="l">
              <a:lnSpc>
                <a:spcPts val="2587"/>
              </a:lnSpc>
              <a:buFont typeface="Arial"/>
              <a:buChar char="•"/>
            </a:pPr>
            <a:r>
              <a:rPr lang="en-US" sz="199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PRECISION:</a:t>
            </a:r>
            <a:r>
              <a:rPr lang="en-US" sz="199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~85%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69917" y="2275092"/>
            <a:ext cx="3260899" cy="31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7"/>
              </a:lnSpc>
            </a:pPr>
            <a:r>
              <a:rPr lang="en-US" sz="199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MAP50B (TRFFIC_LIGHT)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30816" y="5697920"/>
            <a:ext cx="3260899" cy="31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7"/>
              </a:lnSpc>
            </a:pPr>
            <a:r>
              <a:rPr lang="en-US" sz="199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PRECISION (KITTI)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72213" y="9134226"/>
            <a:ext cx="1287087" cy="70605"/>
            <a:chOff x="0" y="0"/>
            <a:chExt cx="338986" cy="185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8986" cy="18596"/>
            </a:xfrm>
            <a:custGeom>
              <a:avLst/>
              <a:gdLst/>
              <a:ahLst/>
              <a:cxnLst/>
              <a:rect l="l" t="t" r="r" b="b"/>
              <a:pathLst>
                <a:path w="338986" h="18596">
                  <a:moveTo>
                    <a:pt x="0" y="0"/>
                  </a:moveTo>
                  <a:lnTo>
                    <a:pt x="338986" y="0"/>
                  </a:lnTo>
                  <a:lnTo>
                    <a:pt x="338986" y="18596"/>
                  </a:lnTo>
                  <a:lnTo>
                    <a:pt x="0" y="185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338986" cy="18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9453" y="2638435"/>
            <a:ext cx="2727731" cy="871253"/>
          </a:xfrm>
          <a:custGeom>
            <a:avLst/>
            <a:gdLst/>
            <a:ahLst/>
            <a:cxnLst/>
            <a:rect l="l" t="t" r="r" b="b"/>
            <a:pathLst>
              <a:path w="2727731" h="871253">
                <a:moveTo>
                  <a:pt x="0" y="0"/>
                </a:moveTo>
                <a:lnTo>
                  <a:pt x="2727730" y="0"/>
                </a:lnTo>
                <a:lnTo>
                  <a:pt x="2727730" y="871253"/>
                </a:lnTo>
                <a:lnTo>
                  <a:pt x="0" y="871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4369462"/>
            <a:ext cx="8892409" cy="5086923"/>
            <a:chOff x="0" y="0"/>
            <a:chExt cx="13080748" cy="7482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80747" cy="7482871"/>
            </a:xfrm>
            <a:custGeom>
              <a:avLst/>
              <a:gdLst/>
              <a:ahLst/>
              <a:cxnLst/>
              <a:rect l="l" t="t" r="r" b="b"/>
              <a:pathLst>
                <a:path w="13080747" h="7482871">
                  <a:moveTo>
                    <a:pt x="12920728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22851"/>
                  </a:lnTo>
                  <a:lnTo>
                    <a:pt x="160020" y="7482871"/>
                  </a:lnTo>
                  <a:lnTo>
                    <a:pt x="12920728" y="7482871"/>
                  </a:lnTo>
                  <a:lnTo>
                    <a:pt x="13080747" y="7322851"/>
                  </a:lnTo>
                  <a:lnTo>
                    <a:pt x="13080747" y="160020"/>
                  </a:lnTo>
                  <a:lnTo>
                    <a:pt x="12920728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63500" y="101600"/>
              <a:ext cx="12953748" cy="7317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357947" y="3396032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6"/>
                </a:lnTo>
                <a:lnTo>
                  <a:pt x="0" y="113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92565" y="2638435"/>
            <a:ext cx="2727731" cy="871253"/>
          </a:xfrm>
          <a:custGeom>
            <a:avLst/>
            <a:gdLst/>
            <a:ahLst/>
            <a:cxnLst/>
            <a:rect l="l" t="t" r="r" b="b"/>
            <a:pathLst>
              <a:path w="2727731" h="871253">
                <a:moveTo>
                  <a:pt x="0" y="0"/>
                </a:moveTo>
                <a:lnTo>
                  <a:pt x="2727731" y="0"/>
                </a:lnTo>
                <a:lnTo>
                  <a:pt x="2727731" y="871253"/>
                </a:lnTo>
                <a:lnTo>
                  <a:pt x="0" y="871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24663" y="2907360"/>
            <a:ext cx="6834637" cy="3844483"/>
          </a:xfrm>
          <a:custGeom>
            <a:avLst/>
            <a:gdLst/>
            <a:ahLst/>
            <a:cxnLst/>
            <a:rect l="l" t="t" r="r" b="b"/>
            <a:pathLst>
              <a:path w="6834637" h="3844483">
                <a:moveTo>
                  <a:pt x="0" y="0"/>
                </a:moveTo>
                <a:lnTo>
                  <a:pt x="6834637" y="0"/>
                </a:lnTo>
                <a:lnTo>
                  <a:pt x="6834637" y="3844484"/>
                </a:lnTo>
                <a:lnTo>
                  <a:pt x="0" y="3844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265660"/>
            <a:ext cx="14444860" cy="108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3"/>
              </a:lnSpc>
            </a:pPr>
            <a:r>
              <a:rPr lang="en-US" sz="8544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DEPLOYMENT PIPELINE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746" y="4777087"/>
            <a:ext cx="8428318" cy="4252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4160" lvl="1" indent="-282080" algn="l">
              <a:lnSpc>
                <a:spcPts val="3396"/>
              </a:lnSpc>
              <a:buFont typeface="Arial"/>
              <a:buChar char="•"/>
            </a:pPr>
            <a:r>
              <a:rPr lang="en-US" sz="2613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FRAMEWORKS:</a:t>
            </a:r>
            <a:r>
              <a:rPr lang="en-US" sz="2613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YOLOV8 + YOLOV11 + OPENCV</a:t>
            </a:r>
          </a:p>
          <a:p>
            <a:pPr algn="l">
              <a:lnSpc>
                <a:spcPts val="3396"/>
              </a:lnSpc>
            </a:pPr>
            <a:endParaRPr lang="en-US" sz="2613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564160" lvl="1" indent="-282080" algn="l">
              <a:lnSpc>
                <a:spcPts val="3396"/>
              </a:lnSpc>
              <a:buFont typeface="Arial"/>
              <a:buChar char="•"/>
            </a:pPr>
            <a:r>
              <a:rPr lang="en-US" sz="2613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DEPLOYMENT:</a:t>
            </a:r>
            <a:r>
              <a:rPr lang="en-US" sz="2613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 STREAMLIT-BASED SERVICE WITH MULTIPLE INPUT OPTIONS</a:t>
            </a:r>
          </a:p>
          <a:p>
            <a:pPr algn="l">
              <a:lnSpc>
                <a:spcPts val="3396"/>
              </a:lnSpc>
            </a:pPr>
            <a:endParaRPr lang="en-US" sz="2613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564160" lvl="1" indent="-282080" algn="l">
              <a:lnSpc>
                <a:spcPts val="3396"/>
              </a:lnSpc>
              <a:buFont typeface="Arial"/>
              <a:buChar char="•"/>
            </a:pPr>
            <a:r>
              <a:rPr lang="en-US" sz="2613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INTEGRATION:</a:t>
            </a:r>
            <a:r>
              <a:rPr lang="en-US" sz="2613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REAL-TIME DETECTION ON VEHICLE FEED</a:t>
            </a:r>
          </a:p>
          <a:p>
            <a:pPr algn="l">
              <a:lnSpc>
                <a:spcPts val="3396"/>
              </a:lnSpc>
            </a:pPr>
            <a:endParaRPr lang="en-US" sz="2613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564160" lvl="1" indent="-282080" algn="l">
              <a:lnSpc>
                <a:spcPts val="3396"/>
              </a:lnSpc>
              <a:buFont typeface="Arial"/>
              <a:buChar char="•"/>
            </a:pPr>
            <a:r>
              <a:rPr lang="en-US" sz="2613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MLOPS &amp; MONITORING:</a:t>
            </a:r>
            <a:r>
              <a:rPr lang="en-US" sz="2613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EXPERIMENT TRACKING AND PERFORMANCE MONITORING WITH MLFLOW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424663" y="8140092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7"/>
                </a:lnTo>
                <a:lnTo>
                  <a:pt x="0" y="113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6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33077" y="2834291"/>
            <a:ext cx="2800873" cy="894615"/>
          </a:xfrm>
          <a:custGeom>
            <a:avLst/>
            <a:gdLst/>
            <a:ahLst/>
            <a:cxnLst/>
            <a:rect l="l" t="t" r="r" b="b"/>
            <a:pathLst>
              <a:path w="2800873" h="894615">
                <a:moveTo>
                  <a:pt x="0" y="0"/>
                </a:moveTo>
                <a:lnTo>
                  <a:pt x="2800873" y="0"/>
                </a:lnTo>
                <a:lnTo>
                  <a:pt x="2800873" y="894615"/>
                </a:lnTo>
                <a:lnTo>
                  <a:pt x="0" y="894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469053" y="3674962"/>
            <a:ext cx="8790247" cy="5965470"/>
          </a:xfrm>
          <a:custGeom>
            <a:avLst/>
            <a:gdLst/>
            <a:ahLst/>
            <a:cxnLst/>
            <a:rect l="l" t="t" r="r" b="b"/>
            <a:pathLst>
              <a:path w="8790247" h="5965470">
                <a:moveTo>
                  <a:pt x="8790247" y="0"/>
                </a:moveTo>
                <a:lnTo>
                  <a:pt x="0" y="0"/>
                </a:lnTo>
                <a:lnTo>
                  <a:pt x="0" y="5965470"/>
                </a:lnTo>
                <a:lnTo>
                  <a:pt x="8790247" y="5965470"/>
                </a:lnTo>
                <a:lnTo>
                  <a:pt x="8790247" y="0"/>
                </a:lnTo>
                <a:close/>
              </a:path>
            </a:pathLst>
          </a:custGeom>
          <a:blipFill>
            <a:blip r:embed="rId4"/>
            <a:stretch>
              <a:fillRect l="-44562" t="-12150" r="-19771" b="-1528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367261" y="2999339"/>
            <a:ext cx="2693454" cy="1042193"/>
            <a:chOff x="0" y="0"/>
            <a:chExt cx="4229962" cy="16367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29962" cy="1636722"/>
            </a:xfrm>
            <a:custGeom>
              <a:avLst/>
              <a:gdLst/>
              <a:ahLst/>
              <a:cxnLst/>
              <a:rect l="l" t="t" r="r" b="b"/>
              <a:pathLst>
                <a:path w="4229962" h="1636722">
                  <a:moveTo>
                    <a:pt x="406994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476702"/>
                  </a:lnTo>
                  <a:lnTo>
                    <a:pt x="160020" y="1636722"/>
                  </a:lnTo>
                  <a:lnTo>
                    <a:pt x="4069942" y="1636722"/>
                  </a:lnTo>
                  <a:lnTo>
                    <a:pt x="4229962" y="1476702"/>
                  </a:lnTo>
                  <a:lnTo>
                    <a:pt x="4229962" y="160020"/>
                  </a:lnTo>
                  <a:lnTo>
                    <a:pt x="4069942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63500" y="101600"/>
              <a:ext cx="4102962" cy="1471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73807" y="3946780"/>
            <a:ext cx="2693454" cy="1042193"/>
            <a:chOff x="0" y="0"/>
            <a:chExt cx="4229962" cy="16367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29962" cy="1636722"/>
            </a:xfrm>
            <a:custGeom>
              <a:avLst/>
              <a:gdLst/>
              <a:ahLst/>
              <a:cxnLst/>
              <a:rect l="l" t="t" r="r" b="b"/>
              <a:pathLst>
                <a:path w="4229962" h="1636722">
                  <a:moveTo>
                    <a:pt x="406994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476702"/>
                  </a:lnTo>
                  <a:lnTo>
                    <a:pt x="160020" y="1636722"/>
                  </a:lnTo>
                  <a:lnTo>
                    <a:pt x="4069942" y="1636722"/>
                  </a:lnTo>
                  <a:lnTo>
                    <a:pt x="4229962" y="1476702"/>
                  </a:lnTo>
                  <a:lnTo>
                    <a:pt x="4229962" y="160020"/>
                  </a:lnTo>
                  <a:lnTo>
                    <a:pt x="4069942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63500" y="101600"/>
              <a:ext cx="4102962" cy="1471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696138" y="9143313"/>
            <a:ext cx="563162" cy="113656"/>
          </a:xfrm>
          <a:custGeom>
            <a:avLst/>
            <a:gdLst/>
            <a:ahLst/>
            <a:cxnLst/>
            <a:rect l="l" t="t" r="r" b="b"/>
            <a:pathLst>
              <a:path w="563162" h="113656">
                <a:moveTo>
                  <a:pt x="0" y="0"/>
                </a:moveTo>
                <a:lnTo>
                  <a:pt x="563162" y="0"/>
                </a:lnTo>
                <a:lnTo>
                  <a:pt x="563162" y="113657"/>
                </a:lnTo>
                <a:lnTo>
                  <a:pt x="0" y="1136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263440"/>
            <a:ext cx="6507735" cy="1570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1"/>
              </a:lnSpc>
            </a:pPr>
            <a:r>
              <a:rPr lang="en-US" sz="7123">
                <a:solidFill>
                  <a:srgbClr val="38B6FF"/>
                </a:solidFill>
                <a:latin typeface="Academy"/>
                <a:ea typeface="Academy"/>
                <a:cs typeface="Academy"/>
                <a:sym typeface="Academy"/>
              </a:rPr>
              <a:t>REAL-WORLD TESTING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843395"/>
            <a:ext cx="6105250" cy="241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STABLE DETECTION ACROSS ENVIRONMENTS</a:t>
            </a:r>
          </a:p>
          <a:p>
            <a:pPr algn="l">
              <a:lnSpc>
                <a:spcPts val="2859"/>
              </a:lnSpc>
            </a:pPr>
            <a:endParaRPr lang="en-US" sz="21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74976" lvl="1" indent="-237488" algn="l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MINOR PERFORMANCE DROP IN FOGGY ENVIROMENTS (IMPROVED WITH RETRAINING)</a:t>
            </a:r>
          </a:p>
          <a:p>
            <a:pPr algn="l">
              <a:lnSpc>
                <a:spcPts val="1950"/>
              </a:lnSpc>
            </a:pPr>
            <a:endParaRPr lang="en-US" sz="21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05986" y="1934566"/>
            <a:ext cx="4029096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TEST CONDITIONS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3807" y="4228482"/>
            <a:ext cx="2693454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HIGHWAY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67261" y="3281040"/>
            <a:ext cx="2693454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LOW LIGHT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980353" y="4975480"/>
            <a:ext cx="2693454" cy="1042193"/>
            <a:chOff x="0" y="0"/>
            <a:chExt cx="4229962" cy="16367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29962" cy="1636722"/>
            </a:xfrm>
            <a:custGeom>
              <a:avLst/>
              <a:gdLst/>
              <a:ahLst/>
              <a:cxnLst/>
              <a:rect l="l" t="t" r="r" b="b"/>
              <a:pathLst>
                <a:path w="4229962" h="1636722">
                  <a:moveTo>
                    <a:pt x="4069942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476702"/>
                  </a:lnTo>
                  <a:lnTo>
                    <a:pt x="160020" y="1636722"/>
                  </a:lnTo>
                  <a:lnTo>
                    <a:pt x="4069942" y="1636722"/>
                  </a:lnTo>
                  <a:lnTo>
                    <a:pt x="4229962" y="1476702"/>
                  </a:lnTo>
                  <a:lnTo>
                    <a:pt x="4229962" y="160020"/>
                  </a:lnTo>
                  <a:lnTo>
                    <a:pt x="4069942" y="0"/>
                  </a:lnTo>
                  <a:close/>
                </a:path>
              </a:pathLst>
            </a:custGeom>
            <a:solidFill>
              <a:srgbClr val="12161E"/>
            </a:solidFill>
            <a:ln w="95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63500" y="101600"/>
              <a:ext cx="4102962" cy="1471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980353" y="5257182"/>
            <a:ext cx="2693454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URBAN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181447"/>
            <a:ext cx="325386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PERFORMANCE: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558</Words>
  <Application>Microsoft Office PowerPoint</Application>
  <PresentationFormat>Custom</PresentationFormat>
  <Paragraphs>135</Paragraphs>
  <Slides>21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Fira Code</vt:lpstr>
      <vt:lpstr>Calibri</vt:lpstr>
      <vt:lpstr>Fira Code Bold</vt:lpstr>
      <vt:lpstr>Academy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Object Detection for Autonomous Vehicles</dc:title>
  <cp:lastModifiedBy>Marceleno Eskander</cp:lastModifiedBy>
  <cp:revision>2</cp:revision>
  <dcterms:created xsi:type="dcterms:W3CDTF">2006-08-16T00:00:00Z</dcterms:created>
  <dcterms:modified xsi:type="dcterms:W3CDTF">2025-05-09T15:10:38Z</dcterms:modified>
  <dc:identifier>DAGmzdfp7Iw</dc:identifier>
</cp:coreProperties>
</file>